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Source Han Sans KR Bold" charset="1" panose="020B0800000000000000"/>
      <p:regular r:id="rId32"/>
    </p:embeddedFont>
    <p:embeddedFont>
      <p:font typeface="210 네버랜드 Light" charset="1" panose="02020503020101020101"/>
      <p:regular r:id="rId33"/>
    </p:embeddedFont>
    <p:embeddedFont>
      <p:font typeface="Sanchez" charset="1" panose="02000000000000000000"/>
      <p:regular r:id="rId34"/>
    </p:embeddedFont>
    <p:embeddedFont>
      <p:font typeface="Noto Sans" charset="1" panose="020B0502040504020204"/>
      <p:regular r:id="rId35"/>
    </p:embeddedFont>
    <p:embeddedFont>
      <p:font typeface="Source Han Sans KR" charset="1" panose="020B0400000000000000"/>
      <p:regular r:id="rId36"/>
    </p:embeddedFont>
    <p:embeddedFont>
      <p:font typeface="Consolas" charset="1" panose="020B0609020204030204"/>
      <p:regular r:id="rId37"/>
    </p:embeddedFont>
    <p:embeddedFont>
      <p:font typeface="210 네버랜드" charset="1" panose="02020503020101020101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71438" y="1821372"/>
            <a:ext cx="674512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AIFFEL Research 10기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60414" y="7877821"/>
            <a:ext cx="674512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2024.12.10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괴롭힘 계엄령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01949" y="3689737"/>
            <a:ext cx="16862054" cy="2789620"/>
            <a:chOff x="0" y="0"/>
            <a:chExt cx="22482739" cy="371949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46012" y="-76200"/>
              <a:ext cx="22190715" cy="761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60"/>
                </a:lnSpc>
                <a:spcBef>
                  <a:spcPct val="0"/>
                </a:spcBef>
              </a:pPr>
              <a:r>
                <a:rPr lang="en-US" sz="3400">
                  <a:solidFill>
                    <a:srgbClr val="FFFFFF"/>
                  </a:solidFill>
                  <a:latin typeface="210 네버랜드 Light"/>
                  <a:ea typeface="210 네버랜드 Light"/>
                  <a:cs typeface="210 네버랜드 Light"/>
                  <a:sym typeface="210 네버랜드 Light"/>
                </a:rPr>
                <a:t>Dataset of Korean Threatening Conversations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7243"/>
              <a:ext cx="22482739" cy="2762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519"/>
                </a:lnSpc>
              </a:pPr>
              <a:r>
                <a:rPr lang="en-US" sz="9599">
                  <a:solidFill>
                    <a:srgbClr val="FFFFFF"/>
                  </a:solidFill>
                  <a:latin typeface="210 네버랜드 Light"/>
                  <a:ea typeface="210 네버랜드 Light"/>
                  <a:cs typeface="210 네버랜드 Light"/>
                  <a:sym typeface="210 네버랜드 Light"/>
                </a:rPr>
                <a:t> 한국어 위협 대화 분류 </a:t>
              </a:r>
            </a:p>
            <a:p>
              <a:pPr algn="ctr">
                <a:lnSpc>
                  <a:spcPts val="4799"/>
                </a:lnSpc>
              </a:pPr>
              <a:r>
                <a:rPr lang="en-US" sz="3999">
                  <a:solidFill>
                    <a:srgbClr val="FFFFFF"/>
                  </a:solidFill>
                  <a:latin typeface="210 네버랜드 Light"/>
                  <a:ea typeface="210 네버랜드 Light"/>
                  <a:cs typeface="210 네버랜드 Light"/>
                  <a:sym typeface="210 네버랜드 Light"/>
                </a:rPr>
                <a:t>(NLU : Natural Language Understanding)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834811" y="5143500"/>
            <a:ext cx="7727022" cy="6899263"/>
            <a:chOff x="0" y="0"/>
            <a:chExt cx="10302696" cy="9199018"/>
          </a:xfrm>
        </p:grpSpPr>
        <p:grpSp>
          <p:nvGrpSpPr>
            <p:cNvPr name="Group 8" id="8"/>
            <p:cNvGrpSpPr/>
            <p:nvPr/>
          </p:nvGrpSpPr>
          <p:grpSpPr>
            <a:xfrm rot="2429526">
              <a:off x="813599" y="2864154"/>
              <a:ext cx="9482471" cy="1791489"/>
              <a:chOff x="0" y="0"/>
              <a:chExt cx="2057086" cy="38863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057086" cy="388638"/>
              </a:xfrm>
              <a:custGeom>
                <a:avLst/>
                <a:gdLst/>
                <a:ahLst/>
                <a:cxnLst/>
                <a:rect r="r" b="b" t="t" l="l"/>
                <a:pathLst>
                  <a:path h="388638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2429526">
              <a:off x="-989245" y="5413689"/>
              <a:ext cx="9482471" cy="450617"/>
              <a:chOff x="0" y="0"/>
              <a:chExt cx="2057086" cy="9775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057086" cy="97755"/>
              </a:xfrm>
              <a:custGeom>
                <a:avLst/>
                <a:gdLst/>
                <a:ahLst/>
                <a:cxnLst/>
                <a:rect r="r" b="b" t="t" l="l"/>
                <a:pathLst>
                  <a:path h="97755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2429526">
              <a:off x="710295" y="4325317"/>
              <a:ext cx="10249607" cy="1756260"/>
              <a:chOff x="0" y="0"/>
              <a:chExt cx="2223506" cy="38099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223506" cy="380995"/>
              </a:xfrm>
              <a:custGeom>
                <a:avLst/>
                <a:gdLst/>
                <a:ahLst/>
                <a:cxnLst/>
                <a:rect r="r" b="b" t="t" l="l"/>
                <a:pathLst>
                  <a:path h="380995" w="2223506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2429526">
              <a:off x="601405" y="5238702"/>
              <a:ext cx="9482471" cy="154606"/>
              <a:chOff x="0" y="0"/>
              <a:chExt cx="2057086" cy="3354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057086" cy="33540"/>
              </a:xfrm>
              <a:custGeom>
                <a:avLst/>
                <a:gdLst/>
                <a:ahLst/>
                <a:cxnLst/>
                <a:rect r="r" b="b" t="t" l="l"/>
                <a:pathLst>
                  <a:path h="33540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-10800000">
            <a:off x="13395789" y="-1755763"/>
            <a:ext cx="7727022" cy="6899263"/>
            <a:chOff x="0" y="0"/>
            <a:chExt cx="10302696" cy="9199018"/>
          </a:xfrm>
        </p:grpSpPr>
        <p:grpSp>
          <p:nvGrpSpPr>
            <p:cNvPr name="Group 21" id="21"/>
            <p:cNvGrpSpPr/>
            <p:nvPr/>
          </p:nvGrpSpPr>
          <p:grpSpPr>
            <a:xfrm rot="2429526">
              <a:off x="813599" y="2864154"/>
              <a:ext cx="9482471" cy="1791489"/>
              <a:chOff x="0" y="0"/>
              <a:chExt cx="2057086" cy="38863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057086" cy="388638"/>
              </a:xfrm>
              <a:custGeom>
                <a:avLst/>
                <a:gdLst/>
                <a:ahLst/>
                <a:cxnLst/>
                <a:rect r="r" b="b" t="t" l="l"/>
                <a:pathLst>
                  <a:path h="388638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2429526">
              <a:off x="-989245" y="5413689"/>
              <a:ext cx="9482471" cy="450617"/>
              <a:chOff x="0" y="0"/>
              <a:chExt cx="2057086" cy="9775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057086" cy="97755"/>
              </a:xfrm>
              <a:custGeom>
                <a:avLst/>
                <a:gdLst/>
                <a:ahLst/>
                <a:cxnLst/>
                <a:rect r="r" b="b" t="t" l="l"/>
                <a:pathLst>
                  <a:path h="97755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2429526">
              <a:off x="710295" y="4325317"/>
              <a:ext cx="10249607" cy="1756260"/>
              <a:chOff x="0" y="0"/>
              <a:chExt cx="2223506" cy="38099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2223506" cy="380995"/>
              </a:xfrm>
              <a:custGeom>
                <a:avLst/>
                <a:gdLst/>
                <a:ahLst/>
                <a:cxnLst/>
                <a:rect r="r" b="b" t="t" l="l"/>
                <a:pathLst>
                  <a:path h="380995" w="2223506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2429526">
              <a:off x="601405" y="5238702"/>
              <a:ext cx="9482471" cy="154606"/>
              <a:chOff x="0" y="0"/>
              <a:chExt cx="2057086" cy="3354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2057086" cy="33540"/>
              </a:xfrm>
              <a:custGeom>
                <a:avLst/>
                <a:gdLst/>
                <a:ahLst/>
                <a:cxnLst/>
                <a:rect r="r" b="b" t="t" l="l"/>
                <a:pathLst>
                  <a:path h="33540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303447" y="2099485"/>
            <a:ext cx="768110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데이터 전처리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3.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387813"/>
            <a:ext cx="2871191" cy="287119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40299" y="4105807"/>
            <a:ext cx="2447994" cy="96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데이터 샘플 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및 기초정보 확인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9675" y="5047221"/>
            <a:ext cx="1749242" cy="7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 marL="0" indent="0" lvl="0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Pandas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368552" y="3387813"/>
            <a:ext cx="2871191" cy="287119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580151" y="4105807"/>
            <a:ext cx="2447994" cy="96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맞춤법 검사 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및 띄어쓰기 검사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29527" y="5047221"/>
            <a:ext cx="1749242" cy="938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>
              <a:lnSpc>
                <a:spcPts val="2123"/>
              </a:lnSpc>
            </a:pPr>
            <a:r>
              <a:rPr lang="en-US" sz="1484" spc="57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네이버</a:t>
            </a:r>
          </a:p>
          <a:p>
            <a:pPr algn="ctr" marL="0" indent="0" lvl="0">
              <a:lnSpc>
                <a:spcPts val="2123"/>
              </a:lnSpc>
            </a:pPr>
            <a:r>
              <a:rPr lang="en-US" sz="1484" spc="57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맞춤법검사기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708404" y="3387813"/>
            <a:ext cx="2871191" cy="287119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920003" y="4105807"/>
            <a:ext cx="2447994" cy="96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특수문자 삭제 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및 영문 소문자화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69379" y="5047221"/>
            <a:ext cx="1749242" cy="7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 marL="0" indent="0" lvl="0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048256" y="3387813"/>
            <a:ext cx="2871191" cy="287119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259855" y="4105807"/>
            <a:ext cx="2447994" cy="96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train 데이터의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＼n 삭제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09231" y="5047221"/>
            <a:ext cx="1749242" cy="7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 marL="0" indent="0" lvl="0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4388109" y="3387813"/>
            <a:ext cx="2871191" cy="287119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4599707" y="4105807"/>
            <a:ext cx="2447994" cy="96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단어 토큰화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및 임베딩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949083" y="5047221"/>
            <a:ext cx="1749242" cy="7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 marL="0" indent="0" lvl="0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KoNLPY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2464296" y="6575787"/>
            <a:ext cx="2871191" cy="2871191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2675894" y="7293782"/>
            <a:ext cx="2447994" cy="14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텍스트 길이 분포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확인</a:t>
            </a:r>
          </a:p>
          <a:p>
            <a:pPr algn="ctr">
              <a:lnSpc>
                <a:spcPts val="3969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3025270" y="8235196"/>
            <a:ext cx="1749242" cy="7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 marL="0" indent="0" lvl="0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KoNLPY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5804148" y="6575787"/>
            <a:ext cx="2871191" cy="2871191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6015746" y="7293782"/>
            <a:ext cx="2447994" cy="14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단어 빈도 분석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및 </a:t>
            </a: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불용어 삭제</a:t>
            </a:r>
          </a:p>
          <a:p>
            <a:pPr algn="ctr">
              <a:lnSpc>
                <a:spcPts val="3969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6365123" y="8235196"/>
            <a:ext cx="1749242" cy="113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KoNLPY</a:t>
            </a:r>
          </a:p>
          <a:p>
            <a:pPr algn="ctr" marL="0" indent="0" lvl="0">
              <a:lnSpc>
                <a:spcPts val="2981"/>
              </a:lnSpc>
            </a:pPr>
          </a:p>
        </p:txBody>
      </p:sp>
      <p:grpSp>
        <p:nvGrpSpPr>
          <p:cNvPr name="Group 40" id="40"/>
          <p:cNvGrpSpPr/>
          <p:nvPr/>
        </p:nvGrpSpPr>
        <p:grpSpPr>
          <a:xfrm rot="0">
            <a:off x="9144000" y="6575787"/>
            <a:ext cx="2871191" cy="2871191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9355599" y="7293782"/>
            <a:ext cx="2447994" cy="14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결측값 및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중복데이터 제거</a:t>
            </a:r>
          </a:p>
          <a:p>
            <a:pPr algn="ctr">
              <a:lnSpc>
                <a:spcPts val="3969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9704975" y="8235196"/>
            <a:ext cx="1749242" cy="7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 marL="0" indent="0" lvl="0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Pandas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2483852" y="6575787"/>
            <a:ext cx="2871191" cy="2871191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6332" lIns="26332" bIns="26332" rIns="26332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2695451" y="7293782"/>
            <a:ext cx="2447994" cy="145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최대 길이 지정</a:t>
            </a:r>
          </a:p>
          <a:p>
            <a:pPr algn="ctr">
              <a:lnSpc>
                <a:spcPts val="3969"/>
              </a:lnSpc>
            </a:pPr>
            <a:r>
              <a:rPr lang="en-US" sz="198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및 패딩</a:t>
            </a:r>
          </a:p>
          <a:p>
            <a:pPr algn="ctr">
              <a:lnSpc>
                <a:spcPts val="3969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3044827" y="8235196"/>
            <a:ext cx="1749242" cy="7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</a:p>
          <a:p>
            <a:pPr algn="ctr" marL="0" indent="0" lvl="0">
              <a:lnSpc>
                <a:spcPts val="2981"/>
              </a:lnSpc>
            </a:pPr>
            <a:r>
              <a:rPr lang="en-US" sz="2084" spc="8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keras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402642" y="3738057"/>
            <a:ext cx="123307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721422" y="3738057"/>
            <a:ext cx="165452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2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063466" y="3738057"/>
            <a:ext cx="165452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403318" y="3738057"/>
            <a:ext cx="165452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4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5743170" y="3738057"/>
            <a:ext cx="165452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5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883846" y="6912171"/>
            <a:ext cx="123307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6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202625" y="6912171"/>
            <a:ext cx="165452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7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544670" y="6912171"/>
            <a:ext cx="165452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8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884522" y="6912171"/>
            <a:ext cx="165452" cy="4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1784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75410" y="3476625"/>
            <a:ext cx="11537180" cy="3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모델 </a:t>
            </a:r>
          </a:p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설계 및 실험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834811" y="5143500"/>
            <a:ext cx="7727022" cy="6899263"/>
            <a:chOff x="0" y="0"/>
            <a:chExt cx="10302696" cy="9199018"/>
          </a:xfrm>
        </p:grpSpPr>
        <p:grpSp>
          <p:nvGrpSpPr>
            <p:cNvPr name="Group 4" id="4"/>
            <p:cNvGrpSpPr/>
            <p:nvPr/>
          </p:nvGrpSpPr>
          <p:grpSpPr>
            <a:xfrm rot="2429526">
              <a:off x="813599" y="2864154"/>
              <a:ext cx="9482471" cy="1791489"/>
              <a:chOff x="0" y="0"/>
              <a:chExt cx="2057086" cy="38863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57086" cy="388638"/>
              </a:xfrm>
              <a:custGeom>
                <a:avLst/>
                <a:gdLst/>
                <a:ahLst/>
                <a:cxnLst/>
                <a:rect r="r" b="b" t="t" l="l"/>
                <a:pathLst>
                  <a:path h="388638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2429526">
              <a:off x="-989245" y="5413689"/>
              <a:ext cx="9482471" cy="450617"/>
              <a:chOff x="0" y="0"/>
              <a:chExt cx="2057086" cy="9775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057086" cy="97755"/>
              </a:xfrm>
              <a:custGeom>
                <a:avLst/>
                <a:gdLst/>
                <a:ahLst/>
                <a:cxnLst/>
                <a:rect r="r" b="b" t="t" l="l"/>
                <a:pathLst>
                  <a:path h="97755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2429526">
              <a:off x="710295" y="4325317"/>
              <a:ext cx="10249607" cy="1756260"/>
              <a:chOff x="0" y="0"/>
              <a:chExt cx="2223506" cy="38099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223506" cy="380995"/>
              </a:xfrm>
              <a:custGeom>
                <a:avLst/>
                <a:gdLst/>
                <a:ahLst/>
                <a:cxnLst/>
                <a:rect r="r" b="b" t="t" l="l"/>
                <a:pathLst>
                  <a:path h="380995" w="2223506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2429526">
              <a:off x="601405" y="5238702"/>
              <a:ext cx="9482471" cy="154606"/>
              <a:chOff x="0" y="0"/>
              <a:chExt cx="2057086" cy="3354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057086" cy="33540"/>
              </a:xfrm>
              <a:custGeom>
                <a:avLst/>
                <a:gdLst/>
                <a:ahLst/>
                <a:cxnLst/>
                <a:rect r="r" b="b" t="t" l="l"/>
                <a:pathLst>
                  <a:path h="33540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-10800000">
            <a:off x="13395789" y="-1755763"/>
            <a:ext cx="7727022" cy="6899263"/>
            <a:chOff x="0" y="0"/>
            <a:chExt cx="10302696" cy="9199018"/>
          </a:xfrm>
        </p:grpSpPr>
        <p:grpSp>
          <p:nvGrpSpPr>
            <p:cNvPr name="Group 17" id="17"/>
            <p:cNvGrpSpPr/>
            <p:nvPr/>
          </p:nvGrpSpPr>
          <p:grpSpPr>
            <a:xfrm rot="2429526">
              <a:off x="813599" y="2864154"/>
              <a:ext cx="9482471" cy="1791489"/>
              <a:chOff x="0" y="0"/>
              <a:chExt cx="2057086" cy="38863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057086" cy="388638"/>
              </a:xfrm>
              <a:custGeom>
                <a:avLst/>
                <a:gdLst/>
                <a:ahLst/>
                <a:cxnLst/>
                <a:rect r="r" b="b" t="t" l="l"/>
                <a:pathLst>
                  <a:path h="388638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2429526">
              <a:off x="-989245" y="5413689"/>
              <a:ext cx="9482471" cy="450617"/>
              <a:chOff x="0" y="0"/>
              <a:chExt cx="2057086" cy="9775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057086" cy="97755"/>
              </a:xfrm>
              <a:custGeom>
                <a:avLst/>
                <a:gdLst/>
                <a:ahLst/>
                <a:cxnLst/>
                <a:rect r="r" b="b" t="t" l="l"/>
                <a:pathLst>
                  <a:path h="97755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2429526">
              <a:off x="710295" y="4325317"/>
              <a:ext cx="10249607" cy="1756260"/>
              <a:chOff x="0" y="0"/>
              <a:chExt cx="2223506" cy="38099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223506" cy="380995"/>
              </a:xfrm>
              <a:custGeom>
                <a:avLst/>
                <a:gdLst/>
                <a:ahLst/>
                <a:cxnLst/>
                <a:rect r="r" b="b" t="t" l="l"/>
                <a:pathLst>
                  <a:path h="380995" w="2223506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2429526">
              <a:off x="601405" y="5238702"/>
              <a:ext cx="9482471" cy="154606"/>
              <a:chOff x="0" y="0"/>
              <a:chExt cx="2057086" cy="3354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057086" cy="33540"/>
              </a:xfrm>
              <a:custGeom>
                <a:avLst/>
                <a:gdLst/>
                <a:ahLst/>
                <a:cxnLst/>
                <a:rect r="r" b="b" t="t" l="l"/>
                <a:pathLst>
                  <a:path h="33540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TextBox 29" id="29"/>
          <p:cNvSpPr txBox="true"/>
          <p:nvPr/>
        </p:nvSpPr>
        <p:spPr>
          <a:xfrm rot="0">
            <a:off x="8420132" y="254989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1차 시도 모델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76436" y="2553018"/>
            <a:ext cx="141371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Transformer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10687" y="4197799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76436" y="4337475"/>
            <a:ext cx="141371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GPT1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10687" y="5978290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76436" y="6117966"/>
            <a:ext cx="141371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KoBigbird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15678" y="1485900"/>
            <a:ext cx="8199411" cy="8014543"/>
          </a:xfrm>
          <a:custGeom>
            <a:avLst/>
            <a:gdLst/>
            <a:ahLst/>
            <a:cxnLst/>
            <a:rect r="r" b="b" t="t" l="l"/>
            <a:pathLst>
              <a:path h="8014543" w="8199411">
                <a:moveTo>
                  <a:pt x="0" y="0"/>
                </a:moveTo>
                <a:lnTo>
                  <a:pt x="8199411" y="0"/>
                </a:lnTo>
                <a:lnTo>
                  <a:pt x="8199411" y="8014543"/>
                </a:lnTo>
                <a:lnTo>
                  <a:pt x="0" y="8014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1차 시도 모델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6436" y="2343468"/>
            <a:ext cx="14137144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Transformer 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Epochs : 30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F1 Score : 0.66991</a:t>
            </a:r>
          </a:p>
        </p:txBody>
      </p:sp>
      <p:sp>
        <p:nvSpPr>
          <p:cNvPr name="AutoShape 7" id="7"/>
          <p:cNvSpPr/>
          <p:nvPr/>
        </p:nvSpPr>
        <p:spPr>
          <a:xfrm>
            <a:off x="9525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905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0296" y="3127033"/>
            <a:ext cx="9194095" cy="5722855"/>
          </a:xfrm>
          <a:custGeom>
            <a:avLst/>
            <a:gdLst/>
            <a:ahLst/>
            <a:cxnLst/>
            <a:rect r="r" b="b" t="t" l="l"/>
            <a:pathLst>
              <a:path h="5722855" w="9194095">
                <a:moveTo>
                  <a:pt x="0" y="0"/>
                </a:moveTo>
                <a:lnTo>
                  <a:pt x="9194095" y="0"/>
                </a:lnTo>
                <a:lnTo>
                  <a:pt x="9194095" y="5722855"/>
                </a:lnTo>
                <a:lnTo>
                  <a:pt x="0" y="5722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1차 시도 모델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6436" y="2343468"/>
            <a:ext cx="14137144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GPT1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Epochs : 50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F1 Score : 0.42960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58041" y="3577908"/>
            <a:ext cx="11301259" cy="5650629"/>
          </a:xfrm>
          <a:custGeom>
            <a:avLst/>
            <a:gdLst/>
            <a:ahLst/>
            <a:cxnLst/>
            <a:rect r="r" b="b" t="t" l="l"/>
            <a:pathLst>
              <a:path h="5650629" w="11301259">
                <a:moveTo>
                  <a:pt x="0" y="0"/>
                </a:moveTo>
                <a:lnTo>
                  <a:pt x="11301259" y="0"/>
                </a:lnTo>
                <a:lnTo>
                  <a:pt x="11301259" y="5650629"/>
                </a:lnTo>
                <a:lnTo>
                  <a:pt x="0" y="5650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1차 시도 모델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6436" y="2343468"/>
            <a:ext cx="14137144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Kobigbird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형태소분석기 적용, 불용어 처리 적용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Epochs : 10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F1 Score : 0.68768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02693" y="3504631"/>
            <a:ext cx="11656607" cy="5753669"/>
          </a:xfrm>
          <a:custGeom>
            <a:avLst/>
            <a:gdLst/>
            <a:ahLst/>
            <a:cxnLst/>
            <a:rect r="r" b="b" t="t" l="l"/>
            <a:pathLst>
              <a:path h="5753669" w="11656607">
                <a:moveTo>
                  <a:pt x="0" y="0"/>
                </a:moveTo>
                <a:lnTo>
                  <a:pt x="11656607" y="0"/>
                </a:lnTo>
                <a:lnTo>
                  <a:pt x="11656607" y="5753669"/>
                </a:lnTo>
                <a:lnTo>
                  <a:pt x="0" y="5753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32" t="-1021" r="-2248" b="-216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1차 시도 모델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6436" y="2343468"/>
            <a:ext cx="14137144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KoBigbird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형태소분석기 적용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Epochs : 10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Lerning Rate : 5e-5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F1 Score : 0.7488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AutoShape 7" id="7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2차 시도 모델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76436" y="2553018"/>
            <a:ext cx="141371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Transformer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10687" y="4197799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0687" y="4216849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76436" y="4356525"/>
            <a:ext cx="141371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KoBigbird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15780" y="6839458"/>
            <a:ext cx="1413714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2차 시도에서는 모든 모델에 욕설 필터링을 적용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욕설 필터링 적용을 위해, test_data를 분석하여 욕설 필터링 단어를 선정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04502" y="2085914"/>
            <a:ext cx="8854798" cy="7172386"/>
          </a:xfrm>
          <a:custGeom>
            <a:avLst/>
            <a:gdLst/>
            <a:ahLst/>
            <a:cxnLst/>
            <a:rect r="r" b="b" t="t" l="l"/>
            <a:pathLst>
              <a:path h="7172386" w="8854798">
                <a:moveTo>
                  <a:pt x="0" y="0"/>
                </a:moveTo>
                <a:lnTo>
                  <a:pt x="8854798" y="0"/>
                </a:lnTo>
                <a:lnTo>
                  <a:pt x="8854798" y="7172386"/>
                </a:lnTo>
                <a:lnTo>
                  <a:pt x="0" y="7172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욕설 필터링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00178" y="2228850"/>
            <a:ext cx="14137144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GPT를 이용하여 욕설 단어 수집</a:t>
            </a:r>
          </a:p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test 데이터를 분석하고 필터링 단어 수집</a:t>
            </a:r>
          </a:p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최종 욕설 필터링 리스트 완성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188664" y="4926284"/>
            <a:ext cx="11301259" cy="4492250"/>
          </a:xfrm>
          <a:custGeom>
            <a:avLst/>
            <a:gdLst/>
            <a:ahLst/>
            <a:cxnLst/>
            <a:rect r="r" b="b" t="t" l="l"/>
            <a:pathLst>
              <a:path h="4492250" w="11301259">
                <a:moveTo>
                  <a:pt x="0" y="0"/>
                </a:moveTo>
                <a:lnTo>
                  <a:pt x="11301259" y="0"/>
                </a:lnTo>
                <a:lnTo>
                  <a:pt x="11301259" y="4492250"/>
                </a:lnTo>
                <a:lnTo>
                  <a:pt x="0" y="4492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76436" y="2375242"/>
            <a:ext cx="14137144" cy="271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13: 과장님 부장님 등의 직함→ 일반대화임에도 2로 분류하는데 영향을 줌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15: 300자 내 문제점 개선 필요 발견 → 300자 후반에 죽인다라는 내용으로 클래스는 0번이나, 현재 3번으로 분류됨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17: ‘미안해’라는 단어?가 영향을 주었다고 추측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26: 4번인데 → 3으로 예측 ‘욕설 예측 : 놈’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29: 필터링 할 수 없다고 생각,, → 클래스 4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34: 필터링 할 수 없다고 생각,, → 클래스 0 이라 생각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욕설 필터링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40528" y="3368829"/>
            <a:ext cx="2904646" cy="29046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038160" y="3368829"/>
            <a:ext cx="2904646" cy="290464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338211" y="3368829"/>
            <a:ext cx="2904646" cy="29046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642826" y="3368829"/>
            <a:ext cx="2904646" cy="290464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AutoShape 10" id="10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2130928" y="8143875"/>
            <a:ext cx="1402614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2130928" y="9239250"/>
            <a:ext cx="1402614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2740528" y="6486371"/>
            <a:ext cx="29046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김영민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38160" y="6486371"/>
            <a:ext cx="29046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김준석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38211" y="6486371"/>
            <a:ext cx="29046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김희찬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42826" y="6486371"/>
            <a:ext cx="29046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AC0DE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이예지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03447" y="1515415"/>
            <a:ext cx="768110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팀원 소개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40528" y="7443470"/>
            <a:ext cx="266241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발표자 : 김영민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40528" y="8422322"/>
            <a:ext cx="362250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프레젠테이션 : 이예지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05552" y="8422322"/>
            <a:ext cx="705152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설계 : 김준석, 김희찬, 김영민, 이예지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06364" y="4700612"/>
            <a:ext cx="13669054" cy="4443049"/>
          </a:xfrm>
          <a:custGeom>
            <a:avLst/>
            <a:gdLst/>
            <a:ahLst/>
            <a:cxnLst/>
            <a:rect r="r" b="b" t="t" l="l"/>
            <a:pathLst>
              <a:path h="4443049" w="13669054">
                <a:moveTo>
                  <a:pt x="0" y="0"/>
                </a:moveTo>
                <a:lnTo>
                  <a:pt x="13669054" y="0"/>
                </a:lnTo>
                <a:lnTo>
                  <a:pt x="13669054" y="4443050"/>
                </a:lnTo>
                <a:lnTo>
                  <a:pt x="0" y="4443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76436" y="2375242"/>
            <a:ext cx="14137144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63: 사장 제거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66: 조현병, 범죄, 장애인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70: 필터링 불가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79: 4번 데이터 증강 필요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80: 4번 데이터 증강 필요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AutoShape 5" id="5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욕설 필터링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312203" y="4533256"/>
            <a:ext cx="13663593" cy="4334741"/>
          </a:xfrm>
          <a:custGeom>
            <a:avLst/>
            <a:gdLst/>
            <a:ahLst/>
            <a:cxnLst/>
            <a:rect r="r" b="b" t="t" l="l"/>
            <a:pathLst>
              <a:path h="4334741" w="13663593">
                <a:moveTo>
                  <a:pt x="0" y="0"/>
                </a:moveTo>
                <a:lnTo>
                  <a:pt x="13663594" y="0"/>
                </a:lnTo>
                <a:lnTo>
                  <a:pt x="13663594" y="4334741"/>
                </a:lnTo>
                <a:lnTo>
                  <a:pt x="0" y="4334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76436" y="2375242"/>
            <a:ext cx="14137144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84: 4번 데이터 증강 필요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90: 차장님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96: 4번데이터 증강필요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100: 사장한테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욕설 필터링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11842" y="1943100"/>
            <a:ext cx="9347458" cy="7330629"/>
          </a:xfrm>
          <a:custGeom>
            <a:avLst/>
            <a:gdLst/>
            <a:ahLst/>
            <a:cxnLst/>
            <a:rect r="r" b="b" t="t" l="l"/>
            <a:pathLst>
              <a:path h="7330629" w="9347458">
                <a:moveTo>
                  <a:pt x="0" y="0"/>
                </a:moveTo>
                <a:lnTo>
                  <a:pt x="9347458" y="0"/>
                </a:lnTo>
                <a:lnTo>
                  <a:pt x="9347458" y="7330629"/>
                </a:lnTo>
                <a:lnTo>
                  <a:pt x="0" y="7330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2차 시도 모델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6436" y="2343468"/>
            <a:ext cx="14137144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Transformer-Classifier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Transformer 수정 모델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모두 3번으로 찍는 현상 발생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F1 Score : X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27853" y="2381568"/>
            <a:ext cx="9431447" cy="6876732"/>
          </a:xfrm>
          <a:custGeom>
            <a:avLst/>
            <a:gdLst/>
            <a:ahLst/>
            <a:cxnLst/>
            <a:rect r="r" b="b" t="t" l="l"/>
            <a:pathLst>
              <a:path h="6876732" w="9431447">
                <a:moveTo>
                  <a:pt x="0" y="0"/>
                </a:moveTo>
                <a:lnTo>
                  <a:pt x="9431447" y="0"/>
                </a:lnTo>
                <a:lnTo>
                  <a:pt x="9431447" y="6876732"/>
                </a:lnTo>
                <a:lnTo>
                  <a:pt x="0" y="6876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2차 시도 모델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6436" y="2343468"/>
            <a:ext cx="14137144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KoBigbird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형태소분석기 적용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Epochs : 10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Lerning Rate : 5e-5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F1 Score : 0.81071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0687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27853" y="2381568"/>
            <a:ext cx="9431447" cy="6876732"/>
          </a:xfrm>
          <a:custGeom>
            <a:avLst/>
            <a:gdLst/>
            <a:ahLst/>
            <a:cxnLst/>
            <a:rect r="r" b="b" t="t" l="l"/>
            <a:pathLst>
              <a:path h="6876732" w="9431447">
                <a:moveTo>
                  <a:pt x="0" y="0"/>
                </a:moveTo>
                <a:lnTo>
                  <a:pt x="9431447" y="0"/>
                </a:lnTo>
                <a:lnTo>
                  <a:pt x="9431447" y="6876732"/>
                </a:lnTo>
                <a:lnTo>
                  <a:pt x="0" y="6876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3차 시도 모델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6436" y="2343468"/>
            <a:ext cx="141371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Back Translation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87980"/>
            <a:ext cx="2308469" cy="9327146"/>
          </a:xfrm>
          <a:custGeom>
            <a:avLst/>
            <a:gdLst/>
            <a:ahLst/>
            <a:cxnLst/>
            <a:rect r="r" b="b" t="t" l="l"/>
            <a:pathLst>
              <a:path h="9327146" w="2308469">
                <a:moveTo>
                  <a:pt x="0" y="0"/>
                </a:moveTo>
                <a:lnTo>
                  <a:pt x="2308469" y="0"/>
                </a:lnTo>
                <a:lnTo>
                  <a:pt x="2308469" y="9327146"/>
                </a:lnTo>
                <a:lnTo>
                  <a:pt x="0" y="9327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01942" y="990600"/>
            <a:ext cx="1000839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글자수 기준 문장 길이 분포(위 back-translation 전, 아래 back-translation 후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07.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71779" y="2807193"/>
            <a:ext cx="10144442" cy="3555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1"/>
              </a:lnSpc>
            </a:pPr>
            <a:r>
              <a:rPr lang="en-US" sz="21954" spc="1097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Q&amp;A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71779" y="6508257"/>
            <a:ext cx="1014444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질의 응답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50902" y="2254430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발표 주제 소개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750902" y="3277534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EDA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50902" y="4300637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데이터 전처리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50902" y="5323741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연구 주요 결과 (a)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50902" y="6339741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연구 주요 결과 (b)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50902" y="7362155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결론 및 제안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50902" y="8385258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질의 응답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99097" y="1727113"/>
            <a:ext cx="4952792" cy="1028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5"/>
              </a:lnSpc>
              <a:spcBef>
                <a:spcPct val="0"/>
              </a:spcBef>
            </a:pPr>
            <a:r>
              <a:rPr lang="en-US" sz="6004" spc="-666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목 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57618" y="2260462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1.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7618" y="3277152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57618" y="4293842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3.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57618" y="5310533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4.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57618" y="6326533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5.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57618" y="7342533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6.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57618" y="8359223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7.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618543" y="3868976"/>
            <a:ext cx="7369808" cy="836155"/>
            <a:chOff x="0" y="0"/>
            <a:chExt cx="9826411" cy="111487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1147" y="0"/>
              <a:ext cx="9815264" cy="1114874"/>
              <a:chOff x="0" y="0"/>
              <a:chExt cx="2096120" cy="23808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96120" cy="238089"/>
              </a:xfrm>
              <a:custGeom>
                <a:avLst/>
                <a:gdLst/>
                <a:ahLst/>
                <a:cxnLst/>
                <a:rect r="r" b="b" t="t" l="l"/>
                <a:pathLst>
                  <a:path h="238089" w="2096120">
                    <a:moveTo>
                      <a:pt x="105168" y="0"/>
                    </a:moveTo>
                    <a:lnTo>
                      <a:pt x="1990952" y="0"/>
                    </a:lnTo>
                    <a:cubicBezTo>
                      <a:pt x="2018844" y="0"/>
                      <a:pt x="2045594" y="11080"/>
                      <a:pt x="2065317" y="30803"/>
                    </a:cubicBezTo>
                    <a:cubicBezTo>
                      <a:pt x="2085040" y="50526"/>
                      <a:pt x="2096120" y="77276"/>
                      <a:pt x="2096120" y="105168"/>
                    </a:cubicBezTo>
                    <a:lnTo>
                      <a:pt x="2096120" y="132921"/>
                    </a:lnTo>
                    <a:cubicBezTo>
                      <a:pt x="2096120" y="160813"/>
                      <a:pt x="2085040" y="187563"/>
                      <a:pt x="2065317" y="207286"/>
                    </a:cubicBezTo>
                    <a:cubicBezTo>
                      <a:pt x="2045594" y="227009"/>
                      <a:pt x="2018844" y="238089"/>
                      <a:pt x="1990952" y="238089"/>
                    </a:cubicBezTo>
                    <a:lnTo>
                      <a:pt x="105168" y="238089"/>
                    </a:lnTo>
                    <a:cubicBezTo>
                      <a:pt x="47086" y="238089"/>
                      <a:pt x="0" y="191004"/>
                      <a:pt x="0" y="132921"/>
                    </a:cubicBezTo>
                    <a:lnTo>
                      <a:pt x="0" y="105168"/>
                    </a:lnTo>
                    <a:cubicBezTo>
                      <a:pt x="0" y="77276"/>
                      <a:pt x="11080" y="50526"/>
                      <a:pt x="30803" y="30803"/>
                    </a:cubicBezTo>
                    <a:cubicBezTo>
                      <a:pt x="50526" y="11080"/>
                      <a:pt x="77276" y="0"/>
                      <a:pt x="10516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4AC0DE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096120" cy="2761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4874" cy="1114874"/>
            </a:xfrm>
            <a:custGeom>
              <a:avLst/>
              <a:gdLst/>
              <a:ahLst/>
              <a:cxnLst/>
              <a:rect r="r" b="b" t="t" l="l"/>
              <a:pathLst>
                <a:path h="1114874" w="1114874">
                  <a:moveTo>
                    <a:pt x="0" y="0"/>
                  </a:moveTo>
                  <a:lnTo>
                    <a:pt x="1114874" y="0"/>
                  </a:lnTo>
                  <a:lnTo>
                    <a:pt x="1114874" y="1114874"/>
                  </a:lnTo>
                  <a:lnTo>
                    <a:pt x="0" y="111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461561" y="3772835"/>
            <a:ext cx="7797739" cy="4805356"/>
          </a:xfrm>
          <a:custGeom>
            <a:avLst/>
            <a:gdLst/>
            <a:ahLst/>
            <a:cxnLst/>
            <a:rect r="r" b="b" t="t" l="l"/>
            <a:pathLst>
              <a:path h="4805356" w="7797739">
                <a:moveTo>
                  <a:pt x="0" y="0"/>
                </a:moveTo>
                <a:lnTo>
                  <a:pt x="7797739" y="0"/>
                </a:lnTo>
                <a:lnTo>
                  <a:pt x="7797739" y="4805357"/>
                </a:lnTo>
                <a:lnTo>
                  <a:pt x="0" y="4805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03447" y="2099485"/>
            <a:ext cx="768110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발표 주제 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1.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9930" y="4990881"/>
            <a:ext cx="7070137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대화의 성격을 위협 세부 클래스 4개 또는 일반 대화 중 하나로 예측하는 과제 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학습 데이터는 '협박' , '갈취' , '직장 내 괴롭힘' , '기타 괴롭힘' 등 4개 클래스, 각 클래스당 약 1천 개로 구성 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테스트 데이터는 '협박' , '갈취' , '직장 내 괴롭힘' , '기타 괴롭힘' , '일반 대화' 5개 클래스로 각 클래스당 1백여 개로 구성 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5개 문장을 분류할 수 있게 train data에 일반 대화 데이터셋을 추가하여 데이터 학습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01159" y="3969872"/>
            <a:ext cx="6118908" cy="520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한국어 위협 대화 분류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75410" y="3476625"/>
            <a:ext cx="11537180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EDA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834811" y="5143500"/>
            <a:ext cx="7727022" cy="6899263"/>
            <a:chOff x="0" y="0"/>
            <a:chExt cx="10302696" cy="9199018"/>
          </a:xfrm>
        </p:grpSpPr>
        <p:grpSp>
          <p:nvGrpSpPr>
            <p:cNvPr name="Group 4" id="4"/>
            <p:cNvGrpSpPr/>
            <p:nvPr/>
          </p:nvGrpSpPr>
          <p:grpSpPr>
            <a:xfrm rot="2429526">
              <a:off x="813599" y="2864154"/>
              <a:ext cx="9482471" cy="1791489"/>
              <a:chOff x="0" y="0"/>
              <a:chExt cx="2057086" cy="38863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57086" cy="388638"/>
              </a:xfrm>
              <a:custGeom>
                <a:avLst/>
                <a:gdLst/>
                <a:ahLst/>
                <a:cxnLst/>
                <a:rect r="r" b="b" t="t" l="l"/>
                <a:pathLst>
                  <a:path h="388638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2429526">
              <a:off x="-989245" y="5413689"/>
              <a:ext cx="9482471" cy="450617"/>
              <a:chOff x="0" y="0"/>
              <a:chExt cx="2057086" cy="9775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057086" cy="97755"/>
              </a:xfrm>
              <a:custGeom>
                <a:avLst/>
                <a:gdLst/>
                <a:ahLst/>
                <a:cxnLst/>
                <a:rect r="r" b="b" t="t" l="l"/>
                <a:pathLst>
                  <a:path h="97755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2429526">
              <a:off x="710295" y="4325317"/>
              <a:ext cx="10249607" cy="1756260"/>
              <a:chOff x="0" y="0"/>
              <a:chExt cx="2223506" cy="38099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223506" cy="380995"/>
              </a:xfrm>
              <a:custGeom>
                <a:avLst/>
                <a:gdLst/>
                <a:ahLst/>
                <a:cxnLst/>
                <a:rect r="r" b="b" t="t" l="l"/>
                <a:pathLst>
                  <a:path h="380995" w="2223506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2429526">
              <a:off x="601405" y="5238702"/>
              <a:ext cx="9482471" cy="154606"/>
              <a:chOff x="0" y="0"/>
              <a:chExt cx="2057086" cy="3354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057086" cy="33540"/>
              </a:xfrm>
              <a:custGeom>
                <a:avLst/>
                <a:gdLst/>
                <a:ahLst/>
                <a:cxnLst/>
                <a:rect r="r" b="b" t="t" l="l"/>
                <a:pathLst>
                  <a:path h="33540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-10800000">
            <a:off x="13395789" y="-1755763"/>
            <a:ext cx="7727022" cy="6899263"/>
            <a:chOff x="0" y="0"/>
            <a:chExt cx="10302696" cy="9199018"/>
          </a:xfrm>
        </p:grpSpPr>
        <p:grpSp>
          <p:nvGrpSpPr>
            <p:cNvPr name="Group 17" id="17"/>
            <p:cNvGrpSpPr/>
            <p:nvPr/>
          </p:nvGrpSpPr>
          <p:grpSpPr>
            <a:xfrm rot="2429526">
              <a:off x="813599" y="2864154"/>
              <a:ext cx="9482471" cy="1791489"/>
              <a:chOff x="0" y="0"/>
              <a:chExt cx="2057086" cy="38863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057086" cy="388638"/>
              </a:xfrm>
              <a:custGeom>
                <a:avLst/>
                <a:gdLst/>
                <a:ahLst/>
                <a:cxnLst/>
                <a:rect r="r" b="b" t="t" l="l"/>
                <a:pathLst>
                  <a:path h="388638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2429526">
              <a:off x="-989245" y="5413689"/>
              <a:ext cx="9482471" cy="450617"/>
              <a:chOff x="0" y="0"/>
              <a:chExt cx="2057086" cy="9775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057086" cy="97755"/>
              </a:xfrm>
              <a:custGeom>
                <a:avLst/>
                <a:gdLst/>
                <a:ahLst/>
                <a:cxnLst/>
                <a:rect r="r" b="b" t="t" l="l"/>
                <a:pathLst>
                  <a:path h="97755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2429526">
              <a:off x="710295" y="4325317"/>
              <a:ext cx="10249607" cy="1756260"/>
              <a:chOff x="0" y="0"/>
              <a:chExt cx="2223506" cy="38099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223506" cy="380995"/>
              </a:xfrm>
              <a:custGeom>
                <a:avLst/>
                <a:gdLst/>
                <a:ahLst/>
                <a:cxnLst/>
                <a:rect r="r" b="b" t="t" l="l"/>
                <a:pathLst>
                  <a:path h="380995" w="2223506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2429526">
              <a:off x="601405" y="5238702"/>
              <a:ext cx="9482471" cy="154606"/>
              <a:chOff x="0" y="0"/>
              <a:chExt cx="2057086" cy="3354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057086" cy="33540"/>
              </a:xfrm>
              <a:custGeom>
                <a:avLst/>
                <a:gdLst/>
                <a:ahLst/>
                <a:cxnLst/>
                <a:rect r="r" b="b" t="t" l="l"/>
                <a:pathLst>
                  <a:path h="33540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TextBox 29" id="29"/>
          <p:cNvSpPr txBox="true"/>
          <p:nvPr/>
        </p:nvSpPr>
        <p:spPr>
          <a:xfrm rot="0">
            <a:off x="8420132" y="254989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988590" y="2529959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10572" y="3744766"/>
            <a:ext cx="12266855" cy="5191095"/>
          </a:xfrm>
          <a:custGeom>
            <a:avLst/>
            <a:gdLst/>
            <a:ahLst/>
            <a:cxnLst/>
            <a:rect r="r" b="b" t="t" l="l"/>
            <a:pathLst>
              <a:path h="5191095" w="12266855">
                <a:moveTo>
                  <a:pt x="0" y="0"/>
                </a:moveTo>
                <a:lnTo>
                  <a:pt x="12266856" y="0"/>
                </a:lnTo>
                <a:lnTo>
                  <a:pt x="12266856" y="5191095"/>
                </a:lnTo>
                <a:lnTo>
                  <a:pt x="0" y="5191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06364" y="1152525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손으로 test.csv 라벨링 진행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38225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10572" y="2541975"/>
            <a:ext cx="1413714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Model : 김준석, 이예지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사람의 인지 기준을 통한 </a:t>
            </a:r>
            <a:r>
              <a:rPr lang="en-US" sz="19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직접 라벨링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2211" y="3360796"/>
            <a:ext cx="15543309" cy="302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야 돈 있냐 응 아니 없는데 새끼 돈 좀 들고 다녀라 형이 쏠게 피시방 가자 오 웬일이지 이 새끼가 용돈받았다 가자 그래 나야 땡큐지 담엔 너가 쏴 씨발 알았냐 봐서 이 새끼가 진짜 확 꺼져 쫌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머 그건 자기가 알아서 하겠죠 저번에 백만원 자기가 전화해야되는거아냥 아니 그쪽에서 합의보자고 연락이 오지 음 계속 안오면 아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아 아진짜짜증나 이 회사 진짜가지가지한다 왜 개월에한번씩 자신의 성과를 정리해서 어필하래 뭔소리여 아근데진짜 얼마나 준다고 이제 어필할때가 되셨나요 아진짜하기싫엌에바야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아 개뜨거워 뭐하냐 커피 먹다가 입천장 다 데일뻔했네 졸라 뜨거 오바 떨기는 야 먹어봐 진짜 졸라 뜨겁다니까 이게 뭐가 뜨겁냐 나약한 새끼 와 이자식은 혀에 감각이 없나 저걸 어케 마시지 니가 나약한거다 더 성장해와라 아 이딴걸로 자부심 갖지 말라고 애기는 호호 불어 마셔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회사에서 성희롱 타깃이 된 것 같아서 우울해. 직장 내 성희롱 때문에 우울하시군요. 좀 더 이야기 해 주시겠어요? 다른 직원들이 옆자리 직원을 성희롱 하는 게 보여서 도와줬더니 이번엔 내가 타깃이 되었어. 어떻게 하면 성희롱 문제를 해결할 수 있을까요? 내일 직장 내 성희롱 관련 담당자를 찾아가봐야겠어. 일이 잘 풀려서 우울한 기분이 나아지면 좋겠어요.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95723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76436" y="2571750"/>
            <a:ext cx="1413714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일반 대화 속에서도 부정을 나타내낼 수 있는 표현이 다수 포함되어 있지만, 전체 맥락은 일반 대화임을 확인할 수 있었다.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2211" y="7815272"/>
            <a:ext cx="14137144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협박 : 겁을 주며 압력을 가하여 남에게 어떤 일을 하도록 함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갈취 : 위협하여 남의 것을 강제로 빼앗음. 형법상 협박에 포함되는 개념으로, 금전 및 금품을 요구하며 협박하는 경우를 말한다.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직장 내 괴롭힘 : 협박과 갈취를 모두 포함할 수 있으면서, 개념의 층위가 협박, 갈취와 다름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기타 괴롭힘 : 명확하지 않은 분류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06364" y="1152525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test.csv의 특성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38225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2.</a:t>
            </a:r>
          </a:p>
        </p:txBody>
      </p:sp>
      <p:sp>
        <p:nvSpPr>
          <p:cNvPr name="AutoShape 8" id="8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95723" y="6863456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76436" y="7025381"/>
            <a:ext cx="1413714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클래스 분류가 상호배타적이지 않아 분류기준이 불명확함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76320" y="2533749"/>
            <a:ext cx="3297179" cy="6724551"/>
            <a:chOff x="0" y="0"/>
            <a:chExt cx="4396238" cy="89660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6238" cy="8580158"/>
            </a:xfrm>
            <a:custGeom>
              <a:avLst/>
              <a:gdLst/>
              <a:ahLst/>
              <a:cxnLst/>
              <a:rect r="r" b="b" t="t" l="l"/>
              <a:pathLst>
                <a:path h="8580158" w="4396238">
                  <a:moveTo>
                    <a:pt x="0" y="0"/>
                  </a:moveTo>
                  <a:lnTo>
                    <a:pt x="4396238" y="0"/>
                  </a:lnTo>
                  <a:lnTo>
                    <a:pt x="4396238" y="8580158"/>
                  </a:lnTo>
                  <a:lnTo>
                    <a:pt x="0" y="858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5446498"/>
              <a:ext cx="4396238" cy="3519569"/>
            </a:xfrm>
            <a:custGeom>
              <a:avLst/>
              <a:gdLst/>
              <a:ahLst/>
              <a:cxnLst/>
              <a:rect r="r" b="b" t="t" l="l"/>
              <a:pathLst>
                <a:path h="3519569" w="4396238">
                  <a:moveTo>
                    <a:pt x="0" y="0"/>
                  </a:moveTo>
                  <a:lnTo>
                    <a:pt x="4396238" y="0"/>
                  </a:lnTo>
                  <a:lnTo>
                    <a:pt x="4396238" y="3519569"/>
                  </a:lnTo>
                  <a:lnTo>
                    <a:pt x="0" y="3519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22421" y="5743132"/>
            <a:ext cx="5650629" cy="1617493"/>
          </a:xfrm>
          <a:custGeom>
            <a:avLst/>
            <a:gdLst/>
            <a:ahLst/>
            <a:cxnLst/>
            <a:rect r="r" b="b" t="t" l="l"/>
            <a:pathLst>
              <a:path h="1617493" w="5650629">
                <a:moveTo>
                  <a:pt x="0" y="0"/>
                </a:moveTo>
                <a:lnTo>
                  <a:pt x="5650630" y="0"/>
                </a:lnTo>
                <a:lnTo>
                  <a:pt x="5650630" y="1617492"/>
                </a:lnTo>
                <a:lnTo>
                  <a:pt x="0" y="1617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2421" y="7571248"/>
            <a:ext cx="5650629" cy="1631619"/>
          </a:xfrm>
          <a:custGeom>
            <a:avLst/>
            <a:gdLst/>
            <a:ahLst/>
            <a:cxnLst/>
            <a:rect r="r" b="b" t="t" l="l"/>
            <a:pathLst>
              <a:path h="1631619" w="5650629">
                <a:moveTo>
                  <a:pt x="0" y="0"/>
                </a:moveTo>
                <a:lnTo>
                  <a:pt x="5650630" y="0"/>
                </a:lnTo>
                <a:lnTo>
                  <a:pt x="5650630" y="1631620"/>
                </a:lnTo>
                <a:lnTo>
                  <a:pt x="0" y="1631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12637" y="5743132"/>
            <a:ext cx="5650629" cy="1645746"/>
          </a:xfrm>
          <a:custGeom>
            <a:avLst/>
            <a:gdLst/>
            <a:ahLst/>
            <a:cxnLst/>
            <a:rect r="r" b="b" t="t" l="l"/>
            <a:pathLst>
              <a:path h="1645746" w="5650629">
                <a:moveTo>
                  <a:pt x="0" y="0"/>
                </a:moveTo>
                <a:lnTo>
                  <a:pt x="5650630" y="0"/>
                </a:lnTo>
                <a:lnTo>
                  <a:pt x="5650630" y="1645746"/>
                </a:lnTo>
                <a:lnTo>
                  <a:pt x="0" y="1645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12637" y="7598428"/>
            <a:ext cx="5650629" cy="1659872"/>
          </a:xfrm>
          <a:custGeom>
            <a:avLst/>
            <a:gdLst/>
            <a:ahLst/>
            <a:cxnLst/>
            <a:rect r="r" b="b" t="t" l="l"/>
            <a:pathLst>
              <a:path h="1659872" w="5650629">
                <a:moveTo>
                  <a:pt x="0" y="0"/>
                </a:moveTo>
                <a:lnTo>
                  <a:pt x="5650630" y="0"/>
                </a:lnTo>
                <a:lnTo>
                  <a:pt x="5650630" y="1659872"/>
                </a:lnTo>
                <a:lnTo>
                  <a:pt x="0" y="1659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일반 대화 training 을 위한 데이터셋 셀렉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2421" y="2599127"/>
            <a:ext cx="12566847" cy="427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상담대화, 신고전화, 일상대화(SNS 대화, 채팅 대화) 로 나누어진 일반 대화를 학습하기 위해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AI-hub 데이터셋에서 데이터를 수집하고, 각각 250개 씩 선별하여 총 1000개의 일반 대화 training dataset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을 생성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상담대화 : 웰니스 대화 스크립트 데이터셋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신고전화 : 위급상황 음성-음향(고도화)-119 지능형 신고접수 음성 인식 데이터-서울 화재, 구급, 구조, 기타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일상대화 : 주제별 텍스트 일상 대화 데이터(카카오톡, 페이스북), 한국어 멀티세션 대화(챗봇 채팅 대화)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5723" y="2413342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06364" y="2553018"/>
            <a:ext cx="141371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test data는 줄바꿈문자(\n)가 없으나, train data에는 줄바꿈문자를 통해 화자의 발화가 나뉘어져 있음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506364" y="108585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train.csv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2.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76436" y="4190790"/>
            <a:ext cx="5310560" cy="54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욕설제거 dataset 과 raw dataset을 비교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95723" y="4197799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DAGYZbsEQpc</dc:identifier>
  <dcterms:modified xsi:type="dcterms:W3CDTF">2011-08-01T06:04:30Z</dcterms:modified>
  <cp:revision>1</cp:revision>
  <dc:title>AIFFEL Research 10기</dc:title>
</cp:coreProperties>
</file>